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5D"/>
    <a:srgbClr val="DD381E"/>
    <a:srgbClr val="DD289A"/>
    <a:srgbClr val="FE5C62"/>
    <a:srgbClr val="F8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41"/>
  </p:normalViewPr>
  <p:slideViewPr>
    <p:cSldViewPr snapToGrid="0" snapToObjects="1">
      <p:cViewPr>
        <p:scale>
          <a:sx n="91" d="100"/>
          <a:sy n="91" d="100"/>
        </p:scale>
        <p:origin x="-3368" y="-8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5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9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2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7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795D"/>
            </a:gs>
            <a:gs pos="100000">
              <a:srgbClr val="FF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emf"/><Relationship Id="rId26" Type="http://schemas.openxmlformats.org/officeDocument/2006/relationships/image" Target="../media/image16.svg"/><Relationship Id="rId39" Type="http://schemas.openxmlformats.org/officeDocument/2006/relationships/image" Target="../media/image27.jpeg"/><Relationship Id="rId21" Type="http://schemas.openxmlformats.org/officeDocument/2006/relationships/image" Target="../media/image10.emf"/><Relationship Id="rId34" Type="http://schemas.openxmlformats.org/officeDocument/2006/relationships/image" Target="../media/image25.svg"/><Relationship Id="rId42" Type="http://schemas.openxmlformats.org/officeDocument/2006/relationships/image" Target="../media/image30.jpeg"/><Relationship Id="rId7" Type="http://schemas.openxmlformats.org/officeDocument/2006/relationships/image" Target="../media/image6.png"/><Relationship Id="rId12" Type="http://schemas.openxmlformats.org/officeDocument/2006/relationships/image" Target="../media/image6.emf"/><Relationship Id="rId25" Type="http://schemas.openxmlformats.org/officeDocument/2006/relationships/image" Target="../media/image15.png"/><Relationship Id="rId33" Type="http://schemas.openxmlformats.org/officeDocument/2006/relationships/image" Target="../media/image24.png"/><Relationship Id="rId38" Type="http://schemas.openxmlformats.org/officeDocument/2006/relationships/image" Target="../media/image26.png"/><Relationship Id="rId46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9.emf"/><Relationship Id="rId20" Type="http://schemas.openxmlformats.org/officeDocument/2006/relationships/image" Target="../media/image19.png"/><Relationship Id="rId29" Type="http://schemas.openxmlformats.org/officeDocument/2006/relationships/image" Target="../media/image20.png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24" Type="http://schemas.openxmlformats.org/officeDocument/2006/relationships/image" Target="../media/image13.emf"/><Relationship Id="rId32" Type="http://schemas.openxmlformats.org/officeDocument/2006/relationships/image" Target="../media/image23.svg"/><Relationship Id="rId37" Type="http://schemas.openxmlformats.org/officeDocument/2006/relationships/image" Target="../media/image36.png"/><Relationship Id="rId40" Type="http://schemas.openxmlformats.org/officeDocument/2006/relationships/image" Target="../media/image28.png"/><Relationship Id="rId45" Type="http://schemas.openxmlformats.org/officeDocument/2006/relationships/image" Target="../media/image33.jpeg"/><Relationship Id="rId15" Type="http://schemas.openxmlformats.org/officeDocument/2006/relationships/image" Target="../media/image14.png"/><Relationship Id="rId23" Type="http://schemas.openxmlformats.org/officeDocument/2006/relationships/image" Target="../media/image12.svg"/><Relationship Id="rId28" Type="http://schemas.openxmlformats.org/officeDocument/2006/relationships/image" Target="../media/image18.svg"/><Relationship Id="rId19" Type="http://schemas.openxmlformats.org/officeDocument/2006/relationships/image" Target="../media/image18.png"/><Relationship Id="rId31" Type="http://schemas.openxmlformats.org/officeDocument/2006/relationships/image" Target="../media/image22.png"/><Relationship Id="rId44" Type="http://schemas.openxmlformats.org/officeDocument/2006/relationships/image" Target="../media/image32.jpeg"/><Relationship Id="rId4" Type="http://schemas.openxmlformats.org/officeDocument/2006/relationships/image" Target="../media/image3.emf"/><Relationship Id="rId9" Type="http://schemas.openxmlformats.org/officeDocument/2006/relationships/image" Target="../media/image5.png"/><Relationship Id="rId14" Type="http://schemas.openxmlformats.org/officeDocument/2006/relationships/image" Target="../media/image8.jpeg"/><Relationship Id="rId22" Type="http://schemas.openxmlformats.org/officeDocument/2006/relationships/image" Target="../media/image11.png"/><Relationship Id="rId27" Type="http://schemas.openxmlformats.org/officeDocument/2006/relationships/image" Target="../media/image17.png"/><Relationship Id="rId30" Type="http://schemas.openxmlformats.org/officeDocument/2006/relationships/image" Target="../media/image21.svg"/><Relationship Id="rId43" Type="http://schemas.openxmlformats.org/officeDocument/2006/relationships/image" Target="../media/image31.jpeg"/><Relationship Id="rId8" Type="http://schemas.openxmlformats.org/officeDocument/2006/relationships/image" Target="../media/image4.emf"/><Relationship Id="rId3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EF3E28-CACC-B9F6-2400-F5D9FB101008}"/>
              </a:ext>
            </a:extLst>
          </p:cNvPr>
          <p:cNvSpPr/>
          <p:nvPr/>
        </p:nvSpPr>
        <p:spPr>
          <a:xfrm>
            <a:off x="1016000" y="667662"/>
            <a:ext cx="30886400" cy="5936337"/>
          </a:xfrm>
          <a:prstGeom prst="roundRect">
            <a:avLst>
              <a:gd name="adj" fmla="val 98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BF211C-2455-0138-F66F-9A475B76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1246" y="1253588"/>
            <a:ext cx="4844148" cy="175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8A75C-F168-9914-FB51-6CC288BB7011}"/>
              </a:ext>
            </a:extLst>
          </p:cNvPr>
          <p:cNvSpPr txBox="1"/>
          <p:nvPr/>
        </p:nvSpPr>
        <p:spPr>
          <a:xfrm>
            <a:off x="9176661" y="933581"/>
            <a:ext cx="130933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400" dirty="0">
                <a:latin typeface="Helvetica" pitchFamily="2" charset="0"/>
              </a:rPr>
              <a:t>Hydrodynamic Properties of the Unitary Fermi Gas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FE2B7-0760-DE79-C340-71102FA9D585}"/>
              </a:ext>
            </a:extLst>
          </p:cNvPr>
          <p:cNvSpPr txBox="1"/>
          <p:nvPr/>
        </p:nvSpPr>
        <p:spPr>
          <a:xfrm>
            <a:off x="3276600" y="3877156"/>
            <a:ext cx="2636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Eric Wolf, Huan Q Bui, </a:t>
            </a:r>
            <a:r>
              <a:rPr lang="en-US" sz="4800" dirty="0" err="1"/>
              <a:t>Parth</a:t>
            </a:r>
            <a:r>
              <a:rPr lang="en-US" sz="4800" dirty="0"/>
              <a:t> B Patel, </a:t>
            </a:r>
            <a:r>
              <a:rPr lang="en-US" sz="4800" dirty="0" err="1"/>
              <a:t>Zhenjie</a:t>
            </a:r>
            <a:r>
              <a:rPr lang="en-US" sz="4800" dirty="0"/>
              <a:t> Yan, Carsten </a:t>
            </a:r>
            <a:r>
              <a:rPr lang="en-US" sz="4800" dirty="0" err="1"/>
              <a:t>Robens</a:t>
            </a:r>
            <a:r>
              <a:rPr lang="en-US" sz="4800" dirty="0"/>
              <a:t>, Richard Fletcher, Martin </a:t>
            </a:r>
            <a:r>
              <a:rPr lang="en-US" sz="4800" dirty="0" err="1"/>
              <a:t>Zwierlein</a:t>
            </a:r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498BD-80BB-CECE-FD85-C41B01622D15}"/>
              </a:ext>
            </a:extLst>
          </p:cNvPr>
          <p:cNvSpPr txBox="1"/>
          <p:nvPr/>
        </p:nvSpPr>
        <p:spPr>
          <a:xfrm>
            <a:off x="7819974" y="4994356"/>
            <a:ext cx="15806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MIT-Harvard Center for Ultracold Atoms, Research Laboratory of Electronics, Massachusetts Institute of Technology, Cambridge, MA 02139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C58187-045A-5F22-5723-A8A5EF07F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740" y="1337668"/>
            <a:ext cx="7282548" cy="1649638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38A39-A91B-9F9B-8972-D4429BDFE0BE}"/>
              </a:ext>
            </a:extLst>
          </p:cNvPr>
          <p:cNvSpPr/>
          <p:nvPr/>
        </p:nvSpPr>
        <p:spPr>
          <a:xfrm>
            <a:off x="1016000" y="7631441"/>
            <a:ext cx="12293600" cy="14027953"/>
          </a:xfrm>
          <a:prstGeom prst="roundRect">
            <a:avLst>
              <a:gd name="adj" fmla="val 40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ADB10-ABBF-375D-26E2-09BDE873A6E7}"/>
              </a:ext>
            </a:extLst>
          </p:cNvPr>
          <p:cNvSpPr txBox="1"/>
          <p:nvPr/>
        </p:nvSpPr>
        <p:spPr>
          <a:xfrm>
            <a:off x="1015999" y="7189925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Unitary Fermi Gas in a Box Potential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3D6AAC-4511-6DEA-E9DA-699AB4F23D71}"/>
              </a:ext>
            </a:extLst>
          </p:cNvPr>
          <p:cNvSpPr/>
          <p:nvPr/>
        </p:nvSpPr>
        <p:spPr>
          <a:xfrm>
            <a:off x="1011500" y="22580266"/>
            <a:ext cx="16764000" cy="17161094"/>
          </a:xfrm>
          <a:prstGeom prst="roundRect">
            <a:avLst>
              <a:gd name="adj" fmla="val 313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E1E9FD9-0B21-1921-9F3D-31D6EDCFFE27}"/>
              </a:ext>
            </a:extLst>
          </p:cNvPr>
          <p:cNvSpPr/>
          <p:nvPr/>
        </p:nvSpPr>
        <p:spPr>
          <a:xfrm>
            <a:off x="14204437" y="7631442"/>
            <a:ext cx="17697963" cy="14027953"/>
          </a:xfrm>
          <a:prstGeom prst="roundRect">
            <a:avLst>
              <a:gd name="adj" fmla="val 35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610C657-66AE-21C3-1DCB-0362B092EBF8}"/>
              </a:ext>
            </a:extLst>
          </p:cNvPr>
          <p:cNvSpPr/>
          <p:nvPr/>
        </p:nvSpPr>
        <p:spPr>
          <a:xfrm>
            <a:off x="18713992" y="22584444"/>
            <a:ext cx="13139051" cy="17161094"/>
          </a:xfrm>
          <a:prstGeom prst="roundRect">
            <a:avLst>
              <a:gd name="adj" fmla="val 46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F2D36C8-3600-04D4-CB61-3CF0F7D6E9EF}"/>
              </a:ext>
            </a:extLst>
          </p:cNvPr>
          <p:cNvSpPr/>
          <p:nvPr/>
        </p:nvSpPr>
        <p:spPr>
          <a:xfrm>
            <a:off x="1016000" y="40757547"/>
            <a:ext cx="14782800" cy="2461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B43C9E5-843C-C6B6-C3FF-91597C126DC2}"/>
              </a:ext>
            </a:extLst>
          </p:cNvPr>
          <p:cNvSpPr/>
          <p:nvPr/>
        </p:nvSpPr>
        <p:spPr>
          <a:xfrm>
            <a:off x="17119600" y="40757547"/>
            <a:ext cx="14782800" cy="2461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5B7A2-6A76-091C-2DE4-1DCF66D82F45}"/>
              </a:ext>
            </a:extLst>
          </p:cNvPr>
          <p:cNvSpPr txBox="1"/>
          <p:nvPr/>
        </p:nvSpPr>
        <p:spPr>
          <a:xfrm>
            <a:off x="17119600" y="40275300"/>
            <a:ext cx="2900218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Funding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D7897F-3DB8-E290-AEB3-E35A9260D572}"/>
              </a:ext>
            </a:extLst>
          </p:cNvPr>
          <p:cNvSpPr txBox="1"/>
          <p:nvPr/>
        </p:nvSpPr>
        <p:spPr>
          <a:xfrm>
            <a:off x="1015999" y="40185135"/>
            <a:ext cx="3595757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C996-A8F1-0603-0C91-EAB6AA9CA806}"/>
              </a:ext>
            </a:extLst>
          </p:cNvPr>
          <p:cNvSpPr txBox="1"/>
          <p:nvPr/>
        </p:nvSpPr>
        <p:spPr>
          <a:xfrm>
            <a:off x="1015999" y="22231807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Density Response – First Sound [2]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619A0-024D-4B7E-590F-2110E3BBA458}"/>
              </a:ext>
            </a:extLst>
          </p:cNvPr>
          <p:cNvSpPr txBox="1"/>
          <p:nvPr/>
        </p:nvSpPr>
        <p:spPr>
          <a:xfrm>
            <a:off x="14204437" y="7189925"/>
            <a:ext cx="1318536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Temperature Response – Second Sound [3]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1B2CD8-A659-DB02-CFF1-22982738DDAC}"/>
              </a:ext>
            </a:extLst>
          </p:cNvPr>
          <p:cNvSpPr txBox="1"/>
          <p:nvPr/>
        </p:nvSpPr>
        <p:spPr>
          <a:xfrm>
            <a:off x="18719533" y="22231807"/>
            <a:ext cx="11888929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Hydrodynamics – Transport Properties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912C7-1BE0-4FEA-6432-7CB55C32EE5B}"/>
              </a:ext>
            </a:extLst>
          </p:cNvPr>
          <p:cNvSpPr txBox="1"/>
          <p:nvPr/>
        </p:nvSpPr>
        <p:spPr>
          <a:xfrm>
            <a:off x="1615797" y="15473769"/>
            <a:ext cx="299595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Box Potential [1]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67F95-1786-75BC-6E5C-5ACE0D68869C}"/>
              </a:ext>
            </a:extLst>
          </p:cNvPr>
          <p:cNvSpPr txBox="1"/>
          <p:nvPr/>
        </p:nvSpPr>
        <p:spPr>
          <a:xfrm>
            <a:off x="1314450" y="16566595"/>
            <a:ext cx="457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Hollow blue-detuned beams realize (quasi) flat potential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Reduces influence of trap averaging &amp; targets smaller range of densities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Residual harmonic trap in axial dimension allows momentum-space imaging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9F7974-CC31-C49F-0DB0-A34B4863126A}"/>
              </a:ext>
            </a:extLst>
          </p:cNvPr>
          <p:cNvSpPr txBox="1"/>
          <p:nvPr/>
        </p:nvSpPr>
        <p:spPr>
          <a:xfrm>
            <a:off x="1615797" y="8387815"/>
            <a:ext cx="3203854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Unitary Fermi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/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Strongly-interacting fermion systems - difficult to analyze a priori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Relevant to systems ranging from neutron stars to high-Tc superconductors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Unitary Fermi gas is scale-invariant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Realize unitarity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|1&gt;−|3&gt;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Feshbach</a:t>
                </a:r>
                <a:r>
                  <a:rPr lang="en-US" sz="2800" dirty="0"/>
                  <a:t> resonance in </a:t>
                </a:r>
                <a:r>
                  <a:rPr lang="en-US" sz="2800" baseline="30000" dirty="0"/>
                  <a:t>6</a:t>
                </a:r>
                <a:r>
                  <a:rPr lang="en-US" sz="2800" dirty="0"/>
                  <a:t>Li.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Evaporatively cool spin mixture to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blipFill>
                <a:blip r:embed="rId7"/>
                <a:stretch>
                  <a:fillRect l="-1948" t="-1729" r="-1299" b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DE96029-FBF3-A958-1007-F37AF79AF1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389" y="8474478"/>
            <a:ext cx="5030750" cy="37411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47F2D2-6A92-CBA6-E607-662578262A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415" y="29778163"/>
            <a:ext cx="3765126" cy="27784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B39396-F39C-3D5B-8231-23A8AA657E5D}"/>
              </a:ext>
            </a:extLst>
          </p:cNvPr>
          <p:cNvSpPr txBox="1"/>
          <p:nvPr/>
        </p:nvSpPr>
        <p:spPr>
          <a:xfrm>
            <a:off x="1609998" y="23632531"/>
            <a:ext cx="2097030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First 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/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Density oscillations: in-phase oscillation of normal and superfluid phase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Excite by shaking box walls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Image density waves in situ – extract wavevector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for a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/>
                  <a:t> to get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Speed of sound in scale-invariant system  given by system energy: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Agrees with experimental results.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blipFill>
                <a:blip r:embed="rId11"/>
                <a:stretch>
                  <a:fillRect l="-1800" t="-1385" b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F21BD835-DE44-BA5B-D3FB-26392046C3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134" y="24343086"/>
            <a:ext cx="2861657" cy="28616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56B51-0632-8234-3352-E28476F4C0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860" y="24323608"/>
            <a:ext cx="2861656" cy="28616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B4A3601-C11D-2883-ADBA-DF8FD1366C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994" y="24296975"/>
            <a:ext cx="2861657" cy="28616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ED4138B-824E-D208-4443-82F95748A0D6}"/>
              </a:ext>
            </a:extLst>
          </p:cNvPr>
          <p:cNvSpPr txBox="1"/>
          <p:nvPr/>
        </p:nvSpPr>
        <p:spPr>
          <a:xfrm>
            <a:off x="1615797" y="33259175"/>
            <a:ext cx="5750131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Resonant Modes and Dissipation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/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Sound speed constrained by scale invariance, but dissipation is not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Hydrodynamics predicts damping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, with proportionality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, the sound diffusivity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depends on shear viscosity and thermal conductivity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Measure damping vs. k using width of resonant box modes – 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blipFill>
                <a:blip r:embed="rId15"/>
                <a:stretch>
                  <a:fillRect l="-2204" t="-1114" r="-1653" b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5B34D162-DD58-21B0-59F4-920D21200213}"/>
              </a:ext>
            </a:extLst>
          </p:cNvPr>
          <p:cNvSpPr/>
          <p:nvPr/>
        </p:nvSpPr>
        <p:spPr>
          <a:xfrm>
            <a:off x="7581963" y="36197711"/>
            <a:ext cx="238011" cy="19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A416C20-2457-0B4A-63C6-88E29D516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09" y="34221864"/>
            <a:ext cx="3779735" cy="4739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/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/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5A994D6-2BF8-615A-29D0-B27AFFC63496}"/>
              </a:ext>
            </a:extLst>
          </p:cNvPr>
          <p:cNvGrpSpPr/>
          <p:nvPr/>
        </p:nvGrpSpPr>
        <p:grpSpPr>
          <a:xfrm>
            <a:off x="8157029" y="28027097"/>
            <a:ext cx="9428622" cy="4797545"/>
            <a:chOff x="8157029" y="28027097"/>
            <a:chExt cx="9428622" cy="479754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B4A35AB-E355-0471-7204-52849A9E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67"/>
            <a:stretch/>
          </p:blipFill>
          <p:spPr>
            <a:xfrm>
              <a:off x="8438792" y="28155984"/>
              <a:ext cx="9146859" cy="4668658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D8C084C-4C19-3000-6A35-52283698F3C3}"/>
                </a:ext>
              </a:extLst>
            </p:cNvPr>
            <p:cNvSpPr/>
            <p:nvPr/>
          </p:nvSpPr>
          <p:spPr>
            <a:xfrm>
              <a:off x="8157029" y="28027097"/>
              <a:ext cx="725714" cy="62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2DC80B4-92D7-08F0-50BE-517050006BEC}"/>
                </a:ext>
              </a:extLst>
            </p:cNvPr>
            <p:cNvSpPr/>
            <p:nvPr/>
          </p:nvSpPr>
          <p:spPr>
            <a:xfrm>
              <a:off x="13010773" y="28111336"/>
              <a:ext cx="518051" cy="455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0899CEA-E47D-427C-1D5F-C9B7F0FC49B8}"/>
              </a:ext>
            </a:extLst>
          </p:cNvPr>
          <p:cNvSpPr txBox="1"/>
          <p:nvPr/>
        </p:nvSpPr>
        <p:spPr>
          <a:xfrm>
            <a:off x="14809459" y="8361984"/>
            <a:ext cx="269072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Second Sound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B7A3AD-A4F0-63A3-D8DB-B34C3770FAB8}"/>
              </a:ext>
            </a:extLst>
          </p:cNvPr>
          <p:cNvSpPr txBox="1"/>
          <p:nvPr/>
        </p:nvSpPr>
        <p:spPr>
          <a:xfrm>
            <a:off x="14420231" y="9186819"/>
            <a:ext cx="69263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Temperature oscillations: out-of-phase oscillations of normal and superfluid phase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Excite oscillations by driving high-frequency sound waves to locally heat the gas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Measure temperature locally using RF spectroscopy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sound is only present below the superfluid transition temperature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Damping rate of second sound gives thermal conductivity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8D038B5E-0F67-CCC5-8FDD-5608A90D33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56513" y="12299711"/>
            <a:ext cx="5440857" cy="3920268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296096B6-5D2E-C3BA-9323-CDDA970E5F2D}"/>
              </a:ext>
            </a:extLst>
          </p:cNvPr>
          <p:cNvGrpSpPr/>
          <p:nvPr/>
        </p:nvGrpSpPr>
        <p:grpSpPr>
          <a:xfrm>
            <a:off x="17367258" y="14217135"/>
            <a:ext cx="7431731" cy="3062493"/>
            <a:chOff x="13796630" y="14661869"/>
            <a:chExt cx="7431731" cy="306249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7CB8CF9-D312-8902-98BE-E1DA6E86C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09" b="46228"/>
            <a:stretch/>
          </p:blipFill>
          <p:spPr>
            <a:xfrm>
              <a:off x="13796630" y="14661869"/>
              <a:ext cx="7431731" cy="255378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12FA8FB-2104-2A3D-98BB-670237DC8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93" b="6437"/>
            <a:stretch/>
          </p:blipFill>
          <p:spPr>
            <a:xfrm>
              <a:off x="13796630" y="17080024"/>
              <a:ext cx="7431731" cy="644338"/>
            </a:xfrm>
            <a:prstGeom prst="rect">
              <a:avLst/>
            </a:prstGeom>
          </p:spPr>
        </p:pic>
      </p:grpSp>
      <p:pic>
        <p:nvPicPr>
          <p:cNvPr id="105" name="Graphic 104">
            <a:extLst>
              <a:ext uri="{FF2B5EF4-FFF2-40B4-BE49-F238E27FC236}">
                <a16:creationId xmlns:a16="http://schemas.microsoft.com/office/drawing/2014/main" id="{98608632-F3FD-5A8B-9C35-FCC294DEE3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091158" y="14277598"/>
            <a:ext cx="3963542" cy="284178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48FB572C-D12D-892B-A9E2-7B07847E695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3345" r="11397"/>
          <a:stretch/>
        </p:blipFill>
        <p:spPr>
          <a:xfrm>
            <a:off x="14532462" y="17638726"/>
            <a:ext cx="3162821" cy="284178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8BE96AE7-78D5-6AF8-5380-DAF5C2D538B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63970" y="16775270"/>
            <a:ext cx="1780133" cy="809151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9DD5A991-F587-C2D6-37DE-175C9E4C5EB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064261" y="33089041"/>
            <a:ext cx="7343083" cy="5775962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7F190DA-5A77-227D-3878-F9918457BA66}"/>
              </a:ext>
            </a:extLst>
          </p:cNvPr>
          <p:cNvSpPr txBox="1"/>
          <p:nvPr/>
        </p:nvSpPr>
        <p:spPr>
          <a:xfrm>
            <a:off x="19219045" y="38900016"/>
            <a:ext cx="12478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Red diamond [5], green line [6], pink line [7], cyan line [8], orange line [9]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A2D68300-56D7-E686-9CA8-78AF7440531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-15139" r="-1"/>
          <a:stretch/>
        </p:blipFill>
        <p:spPr>
          <a:xfrm>
            <a:off x="17119600" y="27735074"/>
            <a:ext cx="14287744" cy="5257439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8E6956A-B6DD-7C53-0342-94BBB8892266}"/>
              </a:ext>
            </a:extLst>
          </p:cNvPr>
          <p:cNvSpPr txBox="1"/>
          <p:nvPr/>
        </p:nvSpPr>
        <p:spPr>
          <a:xfrm>
            <a:off x="19249533" y="23927717"/>
            <a:ext cx="4814728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Hydrodynamic Quantities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/>
              <p:nvPr/>
            </p:nvSpPr>
            <p:spPr>
              <a:xfrm>
                <a:off x="18778671" y="24844834"/>
                <a:ext cx="1270932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 quantities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: shear viscosity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thermal conductivity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Bulk viscosity vanishes for scale invariant system;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, superfluid density is conserved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sound dissipation given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; second sound dissipation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Together with equation of state [4], first and second sound give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dirty="0"/>
                  <a:t>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8671" y="24844834"/>
                <a:ext cx="12709323" cy="2246769"/>
              </a:xfrm>
              <a:prstGeom prst="rect">
                <a:avLst/>
              </a:prstGeom>
              <a:blipFill>
                <a:blip r:embed="rId37"/>
                <a:stretch>
                  <a:fillRect l="-798" t="-2809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65358F2A-5063-5288-C192-8CEBA5AD191E}"/>
              </a:ext>
            </a:extLst>
          </p:cNvPr>
          <p:cNvSpPr txBox="1"/>
          <p:nvPr/>
        </p:nvSpPr>
        <p:spPr>
          <a:xfrm>
            <a:off x="18981763" y="32992514"/>
            <a:ext cx="142078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/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Viscosity in reasonable agreement with prior results and theory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Thermal conductivity differs strongly from theory predictions 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Prandtl number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den>
                    </m:f>
                  </m:oMath>
                </a14:m>
                <a:r>
                  <a:rPr lang="en-US" sz="2800" dirty="0"/>
                  <a:t>, ratio of momentum to thermal diffusivity, remains close to typical 2/3 value for gases </a:t>
                </a: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blipFill>
                <a:blip r:embed="rId38"/>
                <a:stretch>
                  <a:fillRect l="-2158" t="-1393" b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363F2712-821D-14B3-EEA1-0DACABEE6632}"/>
              </a:ext>
            </a:extLst>
          </p:cNvPr>
          <p:cNvSpPr txBox="1"/>
          <p:nvPr/>
        </p:nvSpPr>
        <p:spPr>
          <a:xfrm>
            <a:off x="1339223" y="41258792"/>
            <a:ext cx="5426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[1] B. Mukherjee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[2] P.B. Patel et al., </a:t>
            </a:r>
            <a:r>
              <a:rPr lang="en-US" sz="2800" i="1" dirty="0"/>
              <a:t>Science</a:t>
            </a:r>
            <a:r>
              <a:rPr lang="en-US" sz="2800" dirty="0"/>
              <a:t> 2020</a:t>
            </a:r>
          </a:p>
          <a:p>
            <a:r>
              <a:rPr lang="en-US" sz="2800" dirty="0"/>
              <a:t>[3] Z. Yan et al., in preparation</a:t>
            </a:r>
          </a:p>
          <a:p>
            <a:r>
              <a:rPr lang="en-US" sz="2800" dirty="0"/>
              <a:t>[4] M.J.H. Ku et al., </a:t>
            </a:r>
            <a:r>
              <a:rPr lang="en-US" sz="2800" i="1" dirty="0"/>
              <a:t>Science</a:t>
            </a:r>
            <a:r>
              <a:rPr lang="en-US" sz="2800" dirty="0"/>
              <a:t> 2012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EEA1A-855E-0060-9A7F-53427B9D07BD}"/>
              </a:ext>
            </a:extLst>
          </p:cNvPr>
          <p:cNvSpPr txBox="1"/>
          <p:nvPr/>
        </p:nvSpPr>
        <p:spPr>
          <a:xfrm>
            <a:off x="6726632" y="40920140"/>
            <a:ext cx="6582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[5] L. Baird et al., </a:t>
            </a:r>
            <a:r>
              <a:rPr lang="en-US" sz="2800" i="1" dirty="0"/>
              <a:t>PRL</a:t>
            </a:r>
            <a:r>
              <a:rPr lang="en-US" sz="2800" dirty="0"/>
              <a:t> 2019</a:t>
            </a:r>
          </a:p>
          <a:p>
            <a:r>
              <a:rPr lang="en-US" sz="2800" dirty="0"/>
              <a:t>[6] B. Frank et al., </a:t>
            </a:r>
            <a:r>
              <a:rPr lang="en-US" sz="2800" i="1" dirty="0"/>
              <a:t>Phys Rev Research 2020</a:t>
            </a:r>
            <a:endParaRPr lang="en-US" sz="2800" dirty="0"/>
          </a:p>
          <a:p>
            <a:r>
              <a:rPr lang="en-US" sz="2800" dirty="0"/>
              <a:t>[7] J. A. Joseph et al., </a:t>
            </a:r>
            <a:r>
              <a:rPr lang="en-US" sz="2800" i="1" dirty="0"/>
              <a:t>PRL</a:t>
            </a:r>
            <a:r>
              <a:rPr lang="en-US" sz="2800" dirty="0"/>
              <a:t> 2015</a:t>
            </a:r>
          </a:p>
          <a:p>
            <a:r>
              <a:rPr lang="en-US" sz="2800" dirty="0"/>
              <a:t>[8] M. Bluhm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[9] T. </a:t>
            </a:r>
            <a:r>
              <a:rPr lang="en-US" sz="2800" dirty="0" err="1"/>
              <a:t>Enss</a:t>
            </a:r>
            <a:r>
              <a:rPr lang="en-US" sz="2800" dirty="0"/>
              <a:t> et al., </a:t>
            </a:r>
            <a:r>
              <a:rPr lang="en-US" sz="2800" i="1" dirty="0"/>
              <a:t>Annals of Physics</a:t>
            </a:r>
            <a:r>
              <a:rPr lang="en-US" sz="2800" dirty="0"/>
              <a:t> 2011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9F431-07B5-EA18-BAB8-465999BC66C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968" y="14615381"/>
            <a:ext cx="6117684" cy="6607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47B457-17E9-A29A-D89F-2BD312FD511F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7"/>
          <a:stretch/>
        </p:blipFill>
        <p:spPr>
          <a:xfrm>
            <a:off x="22527306" y="11294703"/>
            <a:ext cx="8194350" cy="2834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F92D2D-8CF9-52C4-6476-BAE999499C84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6"/>
          <a:stretch/>
        </p:blipFill>
        <p:spPr>
          <a:xfrm>
            <a:off x="23122532" y="8431273"/>
            <a:ext cx="7003898" cy="29019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978807-778B-1071-ACC7-D94D5F359E53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6" t="7358" r="44505" b="63442"/>
          <a:stretch/>
        </p:blipFill>
        <p:spPr>
          <a:xfrm>
            <a:off x="18590120" y="16945078"/>
            <a:ext cx="4995312" cy="44977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DF6CF9-7B85-1941-9951-931D4762DC1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36" y="30384191"/>
            <a:ext cx="3765127" cy="210619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9CDD311-CBAF-3000-F8BA-A563D1D7C7CC}"/>
              </a:ext>
            </a:extLst>
          </p:cNvPr>
          <p:cNvGrpSpPr/>
          <p:nvPr/>
        </p:nvGrpSpPr>
        <p:grpSpPr>
          <a:xfrm>
            <a:off x="5837667" y="34229830"/>
            <a:ext cx="3488589" cy="5099726"/>
            <a:chOff x="6551023" y="35845463"/>
            <a:chExt cx="1815737" cy="26543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9132E57-6D02-772C-272C-8895EA4C8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3" r="34282"/>
            <a:stretch/>
          </p:blipFill>
          <p:spPr>
            <a:xfrm>
              <a:off x="6655525" y="35845463"/>
              <a:ext cx="1711235" cy="26543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D7025D-6F8E-FB4B-C1CD-95B2D37549B3}"/>
                </a:ext>
              </a:extLst>
            </p:cNvPr>
            <p:cNvSpPr/>
            <p:nvPr/>
          </p:nvSpPr>
          <p:spPr>
            <a:xfrm>
              <a:off x="6551023" y="37007074"/>
              <a:ext cx="254371" cy="96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8525EBD-CF87-6E3A-CDB3-59D88CDBD58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593" y="34176119"/>
            <a:ext cx="3878358" cy="48085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AA1D97-0F25-592C-2761-1B599DF474E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17" y="16986872"/>
            <a:ext cx="6242734" cy="338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9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1716</TotalTime>
  <Words>555</Words>
  <Application>Microsoft Macintosh PowerPoint</Application>
  <PresentationFormat>Custom</PresentationFormat>
  <Paragraphs>57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2022-05-24T15:11:07Z</dcterms:created>
  <dcterms:modified xsi:type="dcterms:W3CDTF">2022-05-25T20:02:39Z</dcterms:modified>
</cp:coreProperties>
</file>